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9" r:id="rId5"/>
    <p:sldId id="267" r:id="rId6"/>
    <p:sldId id="261" r:id="rId7"/>
    <p:sldId id="262" r:id="rId8"/>
    <p:sldId id="263" r:id="rId9"/>
    <p:sldId id="270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89018-7C0C-4679-B906-6CAF4267B048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8A20B-F578-4A38-861D-019CB9636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pPr/>
              <a:t>13-Jul-22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685800"/>
            <a:ext cx="6172200" cy="1589562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>
                <a:solidFill>
                  <a:schemeClr val="tx1"/>
                </a:solidFill>
              </a:rPr>
              <a:t>D</a:t>
            </a:r>
            <a:r>
              <a:rPr lang="en-US" sz="4400" dirty="0" smtClean="0">
                <a:solidFill>
                  <a:schemeClr val="tx1"/>
                </a:solidFill>
              </a:rPr>
              <a:t>epartment </a:t>
            </a:r>
            <a:r>
              <a:rPr lang="en-US" sz="5400" dirty="0" smtClean="0">
                <a:solidFill>
                  <a:schemeClr val="tx1"/>
                </a:solidFill>
              </a:rPr>
              <a:t>o</a:t>
            </a:r>
            <a:r>
              <a:rPr lang="en-US" sz="4400" dirty="0" smtClean="0">
                <a:solidFill>
                  <a:schemeClr val="tx1"/>
                </a:solidFill>
              </a:rPr>
              <a:t>f </a:t>
            </a:r>
            <a:r>
              <a:rPr lang="en-US" sz="5400" dirty="0" smtClean="0">
                <a:solidFill>
                  <a:schemeClr val="tx1"/>
                </a:solidFill>
              </a:rPr>
              <a:t>m</a:t>
            </a:r>
            <a:r>
              <a:rPr lang="en-US" sz="4400" dirty="0" smtClean="0">
                <a:solidFill>
                  <a:schemeClr val="tx1"/>
                </a:solidFill>
              </a:rPr>
              <a:t>athematics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PAONTA SAHIB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8956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1219200"/>
            <a:ext cx="6096000" cy="5693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100" b="1" dirty="0" smtClean="0">
                <a:solidFill>
                  <a:schemeClr val="tx1"/>
                </a:solidFill>
              </a:rPr>
              <a:t>COURSE NAME : ALGEBRA</a:t>
            </a:r>
            <a:endParaRPr lang="en-US" sz="3100" b="1" dirty="0"/>
          </a:p>
        </p:txBody>
      </p:sp>
      <p:sp>
        <p:nvSpPr>
          <p:cNvPr id="4" name="Rectangle 3"/>
          <p:cNvSpPr/>
          <p:nvPr/>
        </p:nvSpPr>
        <p:spPr>
          <a:xfrm>
            <a:off x="3048000" y="3657600"/>
            <a:ext cx="432362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COURSE CODE : 202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</a:rPr>
              <a:t>CONTENTS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600200"/>
            <a:ext cx="7772400" cy="4401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HOMOMORPHISM OF GROUPS</a:t>
            </a:r>
            <a:r>
              <a:rPr lang="en-US" sz="2400" dirty="0" smtClean="0"/>
              <a:t> </a:t>
            </a:r>
            <a:r>
              <a:rPr lang="en-US" sz="2400" dirty="0" smtClean="0"/>
              <a:t>(DEFINITION) 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SOME IMPORTANT DEFINITIONS</a:t>
            </a:r>
            <a:endParaRPr lang="en-US" sz="2200" dirty="0" smtClean="0"/>
          </a:p>
          <a:p>
            <a:endParaRPr lang="en-US" sz="800" dirty="0" smtClean="0"/>
          </a:p>
          <a:p>
            <a:r>
              <a:rPr lang="en-US" sz="2400" dirty="0" smtClean="0"/>
              <a:t>                 </a:t>
            </a:r>
            <a:r>
              <a:rPr lang="en-US" sz="2400" dirty="0" smtClean="0">
                <a:latin typeface="Arial"/>
                <a:cs typeface="Arial"/>
              </a:rPr>
              <a:t>→</a:t>
            </a:r>
            <a:r>
              <a:rPr lang="en-US" sz="2400" dirty="0" err="1" smtClean="0"/>
              <a:t>Epimorphism</a:t>
            </a:r>
            <a:endParaRPr lang="en-US" sz="2400" dirty="0" smtClean="0"/>
          </a:p>
          <a:p>
            <a:r>
              <a:rPr lang="en-US" sz="2400" dirty="0" smtClean="0"/>
              <a:t>                 </a:t>
            </a:r>
            <a:r>
              <a:rPr lang="en-US" sz="2400" dirty="0" smtClean="0">
                <a:latin typeface="Arial"/>
                <a:cs typeface="Arial"/>
              </a:rPr>
              <a:t>→ </a:t>
            </a:r>
            <a:r>
              <a:rPr lang="en-US" sz="2400" dirty="0" smtClean="0"/>
              <a:t>Isomorphism</a:t>
            </a:r>
          </a:p>
          <a:p>
            <a:r>
              <a:rPr lang="en-US" sz="2400" dirty="0" smtClean="0">
                <a:latin typeface="Arial"/>
                <a:cs typeface="Arial"/>
              </a:rPr>
              <a:t>                 → </a:t>
            </a:r>
            <a:r>
              <a:rPr lang="en-US" sz="2400" dirty="0" smtClean="0"/>
              <a:t>Endomorphism</a:t>
            </a:r>
          </a:p>
          <a:p>
            <a:r>
              <a:rPr lang="en-US" sz="2400" dirty="0" smtClean="0">
                <a:latin typeface="Arial"/>
                <a:cs typeface="Arial"/>
              </a:rPr>
              <a:t>                 → </a:t>
            </a:r>
            <a:r>
              <a:rPr lang="en-US" sz="2400" dirty="0" err="1" smtClean="0"/>
              <a:t>Automorphism</a:t>
            </a:r>
            <a:endParaRPr lang="en-US" sz="2400" dirty="0" smtClean="0"/>
          </a:p>
          <a:p>
            <a:r>
              <a:rPr lang="en-US" sz="2400" dirty="0" smtClean="0">
                <a:latin typeface="Arial"/>
                <a:cs typeface="Arial"/>
              </a:rPr>
              <a:t>                 → 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Isomorphic Groups</a:t>
            </a:r>
          </a:p>
          <a:p>
            <a:r>
              <a:rPr lang="en-US" sz="2400" dirty="0" smtClean="0">
                <a:latin typeface="Arial"/>
                <a:cs typeface="Arial"/>
              </a:rPr>
              <a:t>                 → </a:t>
            </a:r>
            <a:r>
              <a:rPr lang="en-US" sz="2400" dirty="0" err="1" smtClean="0">
                <a:ea typeface="Arial Unicode MS"/>
                <a:cs typeface="Arial Unicode MS"/>
                <a:sym typeface="Symbol"/>
              </a:rPr>
              <a:t>Homomorphic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 Image</a:t>
            </a:r>
          </a:p>
          <a:p>
            <a:r>
              <a:rPr lang="en-US" sz="2400" dirty="0" smtClean="0">
                <a:latin typeface="Arial"/>
                <a:cs typeface="Arial"/>
              </a:rPr>
              <a:t>                 → 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Kernel 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of a 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homomorphism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PROBLEM BASED ON HOMOMORPHISM </a:t>
            </a:r>
            <a:endParaRPr lang="en-US" sz="2400" dirty="0" smtClean="0"/>
          </a:p>
          <a:p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6477000" cy="11387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 smtClean="0"/>
              <a:t>HOMOMORPHISM OF GROUPS</a:t>
            </a:r>
            <a:endParaRPr lang="en-US" sz="3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905000"/>
            <a:ext cx="815340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Definition:</a:t>
            </a:r>
            <a:r>
              <a:rPr lang="en-US" sz="2800" b="1" u="sng" dirty="0" smtClean="0"/>
              <a:t> </a:t>
            </a:r>
          </a:p>
          <a:p>
            <a:endParaRPr lang="en-US" sz="1000" b="1" dirty="0" smtClean="0"/>
          </a:p>
          <a:p>
            <a:r>
              <a:rPr lang="en-US" sz="2800" dirty="0" smtClean="0"/>
              <a:t>Let &lt;G, </a:t>
            </a:r>
            <a:r>
              <a:rPr lang="en-US" sz="2800" i="1" dirty="0" smtClean="0"/>
              <a:t>o&gt;</a:t>
            </a:r>
            <a:r>
              <a:rPr lang="en-US" sz="2800" dirty="0" smtClean="0"/>
              <a:t> and </a:t>
            </a:r>
            <a:r>
              <a:rPr lang="en-US" sz="2800" dirty="0" smtClean="0"/>
              <a:t>&lt;</a:t>
            </a:r>
            <a:r>
              <a:rPr lang="en-US" sz="2800" dirty="0" smtClean="0"/>
              <a:t>G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</a:t>
            </a:r>
            <a:r>
              <a:rPr lang="en-US" sz="2800" i="1" dirty="0" smtClean="0"/>
              <a:t>*&gt; </a:t>
            </a:r>
            <a:r>
              <a:rPr lang="en-US" sz="2800" dirty="0" smtClean="0"/>
              <a:t>be two groups. Then a mapping </a:t>
            </a:r>
            <a:r>
              <a:rPr lang="en-US" sz="2800" i="1" dirty="0" smtClean="0"/>
              <a:t>f </a:t>
            </a:r>
            <a:r>
              <a:rPr lang="en-US" sz="2800" dirty="0" smtClean="0"/>
              <a:t>: G</a:t>
            </a:r>
            <a:r>
              <a:rPr lang="en-US" sz="2800" dirty="0" smtClean="0">
                <a:latin typeface="Arial"/>
                <a:cs typeface="Arial"/>
              </a:rPr>
              <a:t>→</a:t>
            </a:r>
            <a:r>
              <a:rPr lang="en-US" sz="2800" dirty="0" smtClean="0">
                <a:cs typeface="Arial"/>
              </a:rPr>
              <a:t>G</a:t>
            </a:r>
            <a:r>
              <a:rPr lang="en-US" sz="2800" dirty="0" smtClean="0">
                <a:latin typeface="Arial"/>
                <a:cs typeface="Arial"/>
                <a:sym typeface="Symbol"/>
              </a:rPr>
              <a:t> </a:t>
            </a:r>
            <a:r>
              <a:rPr lang="en-US" sz="2800" dirty="0" smtClean="0">
                <a:cs typeface="Arial"/>
                <a:sym typeface="Symbol"/>
              </a:rPr>
              <a:t>is called a homomorphism if </a:t>
            </a:r>
          </a:p>
          <a:p>
            <a:r>
              <a:rPr lang="en-US" sz="2800" b="1" dirty="0" smtClean="0"/>
              <a:t>                  </a:t>
            </a:r>
            <a:r>
              <a:rPr lang="en-US" sz="2800" i="1" dirty="0" smtClean="0"/>
              <a:t>f</a:t>
            </a:r>
            <a:r>
              <a:rPr lang="en-US" sz="2800" dirty="0" smtClean="0"/>
              <a:t>(</a:t>
            </a:r>
            <a:r>
              <a:rPr lang="en-US" sz="2800" i="1" dirty="0" smtClean="0"/>
              <a:t> a o b</a:t>
            </a:r>
            <a:r>
              <a:rPr lang="en-US" sz="2800" dirty="0" smtClean="0"/>
              <a:t>) =</a:t>
            </a:r>
            <a:r>
              <a:rPr lang="en-US" sz="2800" i="1" dirty="0" smtClean="0"/>
              <a:t> f</a:t>
            </a:r>
            <a:r>
              <a:rPr lang="en-US" sz="2800" dirty="0" smtClean="0"/>
              <a:t>(</a:t>
            </a:r>
            <a:r>
              <a:rPr lang="en-US" sz="2800" i="1" dirty="0" smtClean="0"/>
              <a:t>a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>
                <a:sym typeface="Symbol"/>
              </a:rPr>
              <a:t></a:t>
            </a:r>
            <a:r>
              <a:rPr lang="en-US" sz="2800" i="1" dirty="0" smtClean="0"/>
              <a:t> f</a:t>
            </a:r>
            <a:r>
              <a:rPr lang="en-US" sz="2800" dirty="0" smtClean="0"/>
              <a:t>(</a:t>
            </a:r>
            <a:r>
              <a:rPr lang="en-US" sz="2800" i="1" dirty="0" smtClean="0"/>
              <a:t>b</a:t>
            </a:r>
            <a:r>
              <a:rPr lang="en-US" sz="2800" dirty="0" smtClean="0"/>
              <a:t>)</a:t>
            </a:r>
            <a:r>
              <a:rPr lang="en-US" sz="2800" i="1" dirty="0" smtClean="0"/>
              <a:t>  </a:t>
            </a:r>
            <a:r>
              <a:rPr lang="en-US" sz="2800" dirty="0" smtClean="0">
                <a:sym typeface="Symbol"/>
              </a:rPr>
              <a:t></a:t>
            </a:r>
            <a:r>
              <a:rPr lang="en-US" sz="2800" i="1" dirty="0" err="1" smtClean="0"/>
              <a:t>a,b</a:t>
            </a:r>
            <a:r>
              <a:rPr lang="en-US" sz="2800" dirty="0" err="1" smtClean="0">
                <a:sym typeface="Symbol"/>
              </a:rPr>
              <a:t>G</a:t>
            </a:r>
            <a:r>
              <a:rPr lang="en-US" sz="2800" dirty="0" smtClean="0">
                <a:sym typeface="Symbol"/>
              </a:rPr>
              <a:t>.</a:t>
            </a:r>
          </a:p>
          <a:p>
            <a:endParaRPr lang="en-US" sz="1050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Here in fact 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dirty="0" smtClean="0">
                <a:latin typeface="Arial"/>
                <a:cs typeface="Arial"/>
              </a:rPr>
              <a:t>→</a:t>
            </a:r>
            <a:r>
              <a:rPr lang="en-US" sz="2800" i="1" dirty="0" smtClean="0">
                <a:sym typeface="Symbol"/>
              </a:rPr>
              <a:t> f</a:t>
            </a:r>
            <a:r>
              <a:rPr lang="en-US" sz="2800" dirty="0" smtClean="0">
                <a:sym typeface="Symbol"/>
              </a:rPr>
              <a:t>(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dirty="0" smtClean="0">
                <a:sym typeface="Symbol"/>
              </a:rPr>
              <a:t>),</a:t>
            </a:r>
            <a:r>
              <a:rPr lang="en-US" sz="2800" i="1" dirty="0" smtClean="0">
                <a:sym typeface="Symbol"/>
              </a:rPr>
              <a:t> b</a:t>
            </a:r>
            <a:r>
              <a:rPr lang="en-US" sz="2800" dirty="0" smtClean="0">
                <a:latin typeface="Arial"/>
                <a:cs typeface="Arial"/>
              </a:rPr>
              <a:t>→</a:t>
            </a:r>
            <a:r>
              <a:rPr lang="en-US" sz="2800" i="1" dirty="0" smtClean="0">
                <a:sym typeface="Symbol"/>
              </a:rPr>
              <a:t> f </a:t>
            </a:r>
            <a:r>
              <a:rPr lang="en-US" sz="2800" dirty="0" smtClean="0">
                <a:sym typeface="Symbol"/>
              </a:rPr>
              <a:t>(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dirty="0" smtClean="0">
                <a:sym typeface="Symbol"/>
              </a:rPr>
              <a:t>)</a:t>
            </a:r>
            <a:r>
              <a:rPr lang="en-US" sz="2800" i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then</a:t>
            </a:r>
          </a:p>
          <a:p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                     </a:t>
            </a:r>
            <a:r>
              <a:rPr lang="en-US" sz="2800" i="1" dirty="0" smtClean="0">
                <a:sym typeface="Symbol"/>
              </a:rPr>
              <a:t>a o b</a:t>
            </a:r>
            <a:r>
              <a:rPr lang="en-US" sz="2800" dirty="0" smtClean="0">
                <a:latin typeface="Arial"/>
                <a:cs typeface="Arial"/>
              </a:rPr>
              <a:t>→</a:t>
            </a:r>
            <a:r>
              <a:rPr lang="en-US" sz="2800" i="1" dirty="0" smtClean="0"/>
              <a:t> f</a:t>
            </a:r>
            <a:r>
              <a:rPr lang="en-US" sz="2800" dirty="0" smtClean="0"/>
              <a:t>(</a:t>
            </a:r>
            <a:r>
              <a:rPr lang="en-US" sz="2800" i="1" dirty="0" smtClean="0"/>
              <a:t>a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>
                <a:sym typeface="Symbol"/>
              </a:rPr>
              <a:t></a:t>
            </a:r>
            <a:r>
              <a:rPr lang="en-US" sz="2800" i="1" dirty="0" smtClean="0"/>
              <a:t> f</a:t>
            </a:r>
            <a:r>
              <a:rPr lang="en-US" sz="2800" dirty="0" smtClean="0"/>
              <a:t>(</a:t>
            </a:r>
            <a:r>
              <a:rPr lang="en-US" sz="2800" i="1" dirty="0" smtClean="0"/>
              <a:t>b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43000" y="5791200"/>
            <a:ext cx="6172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28600"/>
            <a:ext cx="5715000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u="sng" dirty="0" smtClean="0"/>
              <a:t>SOME IMPORTANT DEFINITIONS</a:t>
            </a:r>
            <a:endParaRPr lang="en-US" sz="34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80772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Epimorphism</a:t>
            </a:r>
            <a:r>
              <a:rPr lang="en-US" sz="2800" b="1" dirty="0" smtClean="0"/>
              <a:t>:</a:t>
            </a:r>
            <a:r>
              <a:rPr lang="en-US" sz="2800" dirty="0" smtClean="0"/>
              <a:t> A homomorphism which is onto is called </a:t>
            </a:r>
            <a:r>
              <a:rPr lang="en-US" sz="2800" u="sng" dirty="0" err="1" smtClean="0"/>
              <a:t>epimorphism</a:t>
            </a:r>
            <a:r>
              <a:rPr lang="en-US" sz="2800" dirty="0" smtClean="0"/>
              <a:t>.</a:t>
            </a:r>
          </a:p>
          <a:p>
            <a:endParaRPr lang="en-US" sz="1000" dirty="0" smtClean="0"/>
          </a:p>
          <a:p>
            <a:r>
              <a:rPr lang="en-US" sz="2800" b="1" dirty="0" smtClean="0"/>
              <a:t>Isomorphism: </a:t>
            </a:r>
            <a:r>
              <a:rPr lang="en-US" sz="2800" dirty="0" smtClean="0"/>
              <a:t>A homomorphism which </a:t>
            </a:r>
            <a:r>
              <a:rPr lang="en-US" sz="2800" dirty="0" smtClean="0"/>
              <a:t>is one-one </a:t>
            </a:r>
            <a:r>
              <a:rPr lang="en-US" sz="2800" dirty="0" smtClean="0"/>
              <a:t>is called </a:t>
            </a:r>
            <a:r>
              <a:rPr lang="en-US" sz="2800" u="sng" dirty="0" smtClean="0"/>
              <a:t>isomorphism</a:t>
            </a:r>
            <a:r>
              <a:rPr lang="en-US" sz="2800" dirty="0" smtClean="0"/>
              <a:t>.</a:t>
            </a:r>
          </a:p>
          <a:p>
            <a:endParaRPr lang="en-US" sz="1000" dirty="0" smtClean="0"/>
          </a:p>
          <a:p>
            <a:r>
              <a:rPr lang="en-US" sz="2800" b="1" dirty="0" smtClean="0"/>
              <a:t>Endomorphism: </a:t>
            </a:r>
            <a:r>
              <a:rPr lang="en-US" sz="2800" dirty="0" smtClean="0"/>
              <a:t>A homomorphism </a:t>
            </a:r>
            <a:r>
              <a:rPr lang="en-US" sz="2800" dirty="0" smtClean="0"/>
              <a:t>from G to G called </a:t>
            </a:r>
            <a:r>
              <a:rPr lang="en-US" sz="2800" u="sng" dirty="0" smtClean="0"/>
              <a:t>endomorphism</a:t>
            </a:r>
            <a:r>
              <a:rPr lang="en-US" sz="2800" dirty="0" smtClean="0"/>
              <a:t>.</a:t>
            </a:r>
          </a:p>
          <a:p>
            <a:endParaRPr lang="en-US" sz="1000" dirty="0" smtClean="0"/>
          </a:p>
          <a:p>
            <a:r>
              <a:rPr lang="en-US" sz="2800" b="1" dirty="0" err="1" smtClean="0"/>
              <a:t>Automorphism</a:t>
            </a:r>
            <a:r>
              <a:rPr lang="en-US" sz="2800" b="1" dirty="0" smtClean="0"/>
              <a:t>:</a:t>
            </a:r>
            <a:r>
              <a:rPr lang="en-US" sz="2800" dirty="0" smtClean="0"/>
              <a:t> A homomorphism from G to </a:t>
            </a:r>
            <a:r>
              <a:rPr lang="en-US" sz="2800" dirty="0" smtClean="0"/>
              <a:t>G which is one-one and onto is </a:t>
            </a:r>
            <a:r>
              <a:rPr lang="en-US" sz="2800" dirty="0" smtClean="0"/>
              <a:t>called </a:t>
            </a:r>
            <a:r>
              <a:rPr lang="en-US" sz="2800" u="sng" dirty="0" err="1" smtClean="0"/>
              <a:t>automorphism</a:t>
            </a:r>
            <a:r>
              <a:rPr lang="en-US" sz="2800" dirty="0" smtClean="0"/>
              <a:t>.</a:t>
            </a:r>
            <a:endParaRPr 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807719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Isomorphic Groups: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Two groups G and G are called </a:t>
            </a:r>
            <a:r>
              <a:rPr lang="en-US" sz="2600" u="sng" dirty="0" smtClean="0">
                <a:ea typeface="Arial Unicode MS"/>
                <a:cs typeface="Arial Unicode MS"/>
                <a:sym typeface="Symbol"/>
              </a:rPr>
              <a:t>isomorphic groups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, if there exists a mapping</a:t>
            </a:r>
          </a:p>
          <a:p>
            <a:r>
              <a:rPr lang="en-US" sz="2400" i="1" dirty="0" smtClean="0"/>
              <a:t>               </a:t>
            </a:r>
            <a:r>
              <a:rPr lang="en-US" sz="2600" i="1" dirty="0" smtClean="0"/>
              <a:t>f </a:t>
            </a:r>
            <a:r>
              <a:rPr lang="en-US" sz="2600" dirty="0" smtClean="0"/>
              <a:t>: G</a:t>
            </a:r>
            <a:r>
              <a:rPr lang="en-US" sz="2600" dirty="0" smtClean="0">
                <a:latin typeface="Arial"/>
                <a:cs typeface="Arial"/>
              </a:rPr>
              <a:t>→</a:t>
            </a:r>
            <a:r>
              <a:rPr lang="en-US" sz="2600" dirty="0" smtClean="0">
                <a:cs typeface="Arial"/>
              </a:rPr>
              <a:t>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   such that 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homomorphism, one-one and onto.</a:t>
            </a:r>
          </a:p>
          <a:p>
            <a:endParaRPr lang="en-US" sz="1000" dirty="0" smtClean="0">
              <a:ea typeface="Arial Unicode MS"/>
              <a:cs typeface="Arial Unicode MS"/>
              <a:sym typeface="Symbol"/>
            </a:endParaRPr>
          </a:p>
          <a:p>
            <a:r>
              <a:rPr lang="en-US" sz="2600" b="1" dirty="0" err="1" smtClean="0">
                <a:ea typeface="Arial Unicode MS"/>
                <a:cs typeface="Arial Unicode MS"/>
                <a:sym typeface="Symbol"/>
              </a:rPr>
              <a:t>Homomorphic</a:t>
            </a:r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 Image: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A group </a:t>
            </a:r>
            <a:r>
              <a:rPr lang="en-US" sz="2600" dirty="0" smtClean="0">
                <a:cs typeface="Arial"/>
              </a:rPr>
              <a:t>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 </a:t>
            </a:r>
            <a:r>
              <a:rPr lang="en-US" sz="2600" dirty="0" smtClean="0">
                <a:cs typeface="Arial"/>
                <a:sym typeface="Symbol"/>
              </a:rPr>
              <a:t>is called a </a:t>
            </a:r>
            <a:r>
              <a:rPr lang="en-US" sz="2600" u="sng" dirty="0" err="1" smtClean="0">
                <a:cs typeface="Arial"/>
                <a:sym typeface="Symbol"/>
              </a:rPr>
              <a:t>homomorphic</a:t>
            </a:r>
            <a:r>
              <a:rPr lang="en-US" sz="2600" u="sng" dirty="0" smtClean="0">
                <a:cs typeface="Arial"/>
                <a:sym typeface="Symbol"/>
              </a:rPr>
              <a:t> image </a:t>
            </a:r>
            <a:r>
              <a:rPr lang="en-US" sz="2600" dirty="0" smtClean="0">
                <a:cs typeface="Arial"/>
                <a:sym typeface="Symbol"/>
              </a:rPr>
              <a:t>of a group G if there exists a mapping   </a:t>
            </a:r>
            <a:r>
              <a:rPr lang="en-US" sz="2600" i="1" dirty="0" smtClean="0"/>
              <a:t>f </a:t>
            </a:r>
            <a:r>
              <a:rPr lang="en-US" sz="2600" dirty="0" smtClean="0"/>
              <a:t>: G</a:t>
            </a:r>
            <a:r>
              <a:rPr lang="en-US" sz="2600" dirty="0" smtClean="0">
                <a:latin typeface="Arial"/>
                <a:cs typeface="Arial"/>
              </a:rPr>
              <a:t>→</a:t>
            </a:r>
            <a:r>
              <a:rPr lang="en-US" sz="2600" dirty="0" smtClean="0">
                <a:cs typeface="Arial"/>
              </a:rPr>
              <a:t>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such that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homomorphism and onto.</a:t>
            </a:r>
          </a:p>
          <a:p>
            <a:endParaRPr lang="en-US" sz="1000" dirty="0" smtClean="0">
              <a:ea typeface="Arial Unicode MS"/>
              <a:cs typeface="Arial Unicode MS"/>
              <a:sym typeface="Symbol"/>
            </a:endParaRPr>
          </a:p>
          <a:p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Kernel of a homomorphism: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Let G and</a:t>
            </a:r>
            <a:r>
              <a:rPr lang="en-US" sz="2600" dirty="0" smtClean="0">
                <a:cs typeface="Arial"/>
              </a:rPr>
              <a:t> 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be two groups and </a:t>
            </a:r>
            <a:r>
              <a:rPr lang="en-US" sz="2600" i="1" dirty="0" smtClean="0"/>
              <a:t>f </a:t>
            </a:r>
            <a:r>
              <a:rPr lang="en-US" sz="2600" dirty="0" smtClean="0"/>
              <a:t>: G</a:t>
            </a:r>
            <a:r>
              <a:rPr lang="en-US" sz="2600" dirty="0" smtClean="0">
                <a:latin typeface="Arial"/>
                <a:cs typeface="Arial"/>
              </a:rPr>
              <a:t>→</a:t>
            </a:r>
            <a:r>
              <a:rPr lang="en-US" sz="2600" dirty="0" smtClean="0">
                <a:cs typeface="Arial"/>
              </a:rPr>
              <a:t>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be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a homomorphism. Then </a:t>
            </a:r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kernel of </a:t>
            </a:r>
            <a:r>
              <a:rPr lang="en-US" sz="2600" b="1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s defined as follows: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Kernel of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= {</a:t>
            </a:r>
            <a:r>
              <a:rPr lang="en-US" sz="2600" i="1" dirty="0" err="1" smtClean="0">
                <a:ea typeface="Arial Unicode MS"/>
                <a:cs typeface="Arial Unicode MS"/>
                <a:sym typeface="Symbol"/>
              </a:rPr>
              <a:t>x</a:t>
            </a:r>
            <a:r>
              <a:rPr lang="en-US" sz="2600" dirty="0" err="1" smtClean="0">
                <a:ea typeface="Arial Unicode MS"/>
                <a:cs typeface="Arial Unicode MS"/>
                <a:sym typeface="Symbol"/>
              </a:rPr>
              <a:t>G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: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f(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x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)=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 e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}, where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e 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the identity element of</a:t>
            </a:r>
            <a:r>
              <a:rPr lang="en-US" sz="2600" dirty="0" smtClean="0">
                <a:cs typeface="Arial"/>
              </a:rPr>
              <a:t> 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.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It is denoted as </a:t>
            </a:r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Ker </a:t>
            </a:r>
            <a:r>
              <a:rPr lang="en-US" sz="2600" b="1" i="1" dirty="0" smtClean="0">
                <a:ea typeface="Arial Unicode MS"/>
                <a:cs typeface="Arial Unicode MS"/>
                <a:sym typeface="Symbol"/>
              </a:rPr>
              <a:t>f.</a:t>
            </a:r>
            <a:endParaRPr lang="en-US" sz="2600" dirty="0" smtClean="0">
              <a:ea typeface="Arial Unicode MS"/>
              <a:cs typeface="Arial Unicode MS"/>
              <a:sym typeface="Symbol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6172200"/>
            <a:ext cx="6172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6019800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 smtClean="0"/>
              <a:t>PROBLEM BASED ON HOMOMORPHISM</a:t>
            </a:r>
            <a:endParaRPr lang="en-US" sz="3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822960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2600" b="1" dirty="0" smtClean="0"/>
              <a:t>(</a:t>
            </a:r>
            <a:r>
              <a:rPr lang="en-US" sz="2600" b="1" i="1" dirty="0" err="1" smtClean="0"/>
              <a:t>i</a:t>
            </a:r>
            <a:r>
              <a:rPr lang="en-US" sz="2600" b="1" dirty="0" smtClean="0"/>
              <a:t>)   </a:t>
            </a:r>
            <a:r>
              <a:rPr lang="en-US" sz="2600" b="1" i="1" dirty="0" smtClean="0"/>
              <a:t>f</a:t>
            </a:r>
            <a:r>
              <a:rPr lang="en-US" sz="2600" b="1" dirty="0" smtClean="0"/>
              <a:t>(</a:t>
            </a:r>
            <a:r>
              <a:rPr lang="en-US" sz="2600" b="1" i="1" dirty="0" smtClean="0"/>
              <a:t> e</a:t>
            </a:r>
            <a:r>
              <a:rPr lang="en-US" sz="2600" b="1" dirty="0" smtClean="0"/>
              <a:t>)=</a:t>
            </a:r>
            <a:r>
              <a:rPr lang="en-US" sz="2600" b="1" i="1" dirty="0" smtClean="0"/>
              <a:t> e</a:t>
            </a:r>
            <a:r>
              <a:rPr lang="en-US" sz="2600" b="1" i="1" dirty="0" smtClean="0">
                <a:sym typeface="Symbol"/>
              </a:rPr>
              <a:t></a:t>
            </a:r>
            <a:r>
              <a:rPr lang="en-US" sz="2600" b="1" dirty="0" smtClean="0">
                <a:sym typeface="Symbol"/>
              </a:rPr>
              <a:t> where</a:t>
            </a:r>
            <a:r>
              <a:rPr lang="en-US" sz="2600" b="1" i="1" dirty="0" smtClean="0">
                <a:sym typeface="Symbol"/>
              </a:rPr>
              <a:t> e </a:t>
            </a:r>
            <a:r>
              <a:rPr lang="en-US" sz="2600" b="1" dirty="0" smtClean="0">
                <a:sym typeface="Symbol"/>
              </a:rPr>
              <a:t>is the identity of G and</a:t>
            </a:r>
            <a:r>
              <a:rPr lang="en-US" sz="2600" b="1" i="1" dirty="0" smtClean="0">
                <a:sym typeface="Symbol"/>
              </a:rPr>
              <a:t> e</a:t>
            </a:r>
            <a:r>
              <a:rPr lang="en-US" sz="2600" b="1" dirty="0" smtClean="0">
                <a:sym typeface="Symbol"/>
              </a:rPr>
              <a:t> is the identity of</a:t>
            </a:r>
            <a:r>
              <a:rPr lang="en-US" sz="2600" b="1" i="1" dirty="0" smtClean="0">
                <a:sym typeface="Symbol"/>
              </a:rPr>
              <a:t> </a:t>
            </a:r>
            <a:r>
              <a:rPr lang="en-US" sz="2600" b="1" dirty="0" smtClean="0">
                <a:sym typeface="Symbol"/>
              </a:rPr>
              <a:t>G.</a:t>
            </a:r>
          </a:p>
          <a:p>
            <a:pPr marL="571500" indent="-571500"/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ii</a:t>
            </a:r>
            <a:r>
              <a:rPr lang="en-US" sz="2600" b="1" dirty="0" smtClean="0">
                <a:sym typeface="Symbol"/>
              </a:rPr>
              <a:t>)   </a:t>
            </a:r>
            <a:r>
              <a:rPr lang="en-US" sz="2600" b="1" i="1" dirty="0" smtClean="0">
                <a:sym typeface="Symbol"/>
              </a:rPr>
              <a:t>f</a:t>
            </a:r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baseline="30000" dirty="0" smtClean="0">
                <a:sym typeface="Symbol"/>
              </a:rPr>
              <a:t>-1</a:t>
            </a:r>
            <a:r>
              <a:rPr lang="en-US" sz="2600" b="1" dirty="0" smtClean="0">
                <a:sym typeface="Symbol"/>
              </a:rPr>
              <a:t>)</a:t>
            </a:r>
            <a:r>
              <a:rPr lang="en-US" sz="2600" b="1" i="1" dirty="0" smtClean="0">
                <a:sym typeface="Symbol"/>
              </a:rPr>
              <a:t> = </a:t>
            </a:r>
            <a:r>
              <a:rPr lang="en-US" sz="2600" b="1" dirty="0" smtClean="0">
                <a:sym typeface="Symbol"/>
              </a:rPr>
              <a:t>[</a:t>
            </a:r>
            <a:r>
              <a:rPr lang="en-US" sz="2600" b="1" i="1" dirty="0" smtClean="0">
                <a:sym typeface="Symbol"/>
              </a:rPr>
              <a:t>f </a:t>
            </a:r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dirty="0" smtClean="0">
                <a:sym typeface="Symbol"/>
              </a:rPr>
              <a:t>)]</a:t>
            </a:r>
            <a:r>
              <a:rPr lang="en-US" sz="2600" b="1" baseline="30000" dirty="0" smtClean="0">
                <a:sym typeface="Symbol"/>
              </a:rPr>
              <a:t>-1 </a:t>
            </a:r>
            <a:r>
              <a:rPr lang="en-US" sz="2600" b="1" i="1" dirty="0" smtClean="0">
                <a:sym typeface="Symbol"/>
              </a:rPr>
              <a:t> </a:t>
            </a:r>
            <a:r>
              <a:rPr lang="en-US" sz="2600" b="1" dirty="0" smtClean="0">
                <a:sym typeface="Symbol"/>
              </a:rPr>
              <a:t></a:t>
            </a:r>
            <a:r>
              <a:rPr lang="en-US" sz="2600" b="1" i="1" dirty="0" smtClean="0">
                <a:sym typeface="Symbol"/>
              </a:rPr>
              <a:t> </a:t>
            </a:r>
            <a:r>
              <a:rPr lang="en-US" sz="2600" b="1" i="1" dirty="0" err="1" smtClean="0">
                <a:sym typeface="Symbol"/>
              </a:rPr>
              <a:t>a</a:t>
            </a:r>
            <a:r>
              <a:rPr lang="en-US" sz="2600" b="1" dirty="0" err="1" smtClean="0">
                <a:sym typeface="Symbol"/>
              </a:rPr>
              <a:t>G</a:t>
            </a:r>
            <a:endParaRPr lang="en-US" sz="2600" b="1" dirty="0" smtClean="0">
              <a:sym typeface="Symbol"/>
            </a:endParaRPr>
          </a:p>
          <a:p>
            <a:pPr marL="571500" indent="-571500"/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iii</a:t>
            </a:r>
            <a:r>
              <a:rPr lang="en-US" sz="2600" b="1" dirty="0" smtClean="0">
                <a:sym typeface="Symbol"/>
              </a:rPr>
              <a:t>)  </a:t>
            </a:r>
            <a:r>
              <a:rPr lang="en-US" sz="2600" b="1" i="1" dirty="0" smtClean="0">
                <a:sym typeface="Symbol"/>
              </a:rPr>
              <a:t>f</a:t>
            </a:r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i="1" baseline="30000" dirty="0" smtClean="0">
                <a:sym typeface="Symbol"/>
              </a:rPr>
              <a:t>n</a:t>
            </a:r>
            <a:r>
              <a:rPr lang="en-US" sz="2600" b="1" dirty="0" smtClean="0">
                <a:sym typeface="Symbol"/>
              </a:rPr>
              <a:t>)</a:t>
            </a:r>
            <a:r>
              <a:rPr lang="en-US" sz="2600" b="1" i="1" dirty="0" smtClean="0">
                <a:sym typeface="Symbol"/>
              </a:rPr>
              <a:t> </a:t>
            </a:r>
            <a:r>
              <a:rPr lang="en-US" sz="2600" b="1" i="1" dirty="0" smtClean="0">
                <a:sym typeface="Symbol"/>
              </a:rPr>
              <a:t>= </a:t>
            </a:r>
            <a:r>
              <a:rPr lang="en-US" sz="2600" b="1" dirty="0" smtClean="0">
                <a:sym typeface="Symbol"/>
              </a:rPr>
              <a:t>[</a:t>
            </a:r>
            <a:r>
              <a:rPr lang="en-US" sz="2600" b="1" i="1" dirty="0" smtClean="0">
                <a:sym typeface="Symbol"/>
              </a:rPr>
              <a:t>f </a:t>
            </a:r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dirty="0" smtClean="0">
                <a:sym typeface="Symbol"/>
              </a:rPr>
              <a:t>)]</a:t>
            </a:r>
            <a:r>
              <a:rPr lang="en-US" sz="2600" b="1" i="1" baseline="30000" dirty="0" smtClean="0">
                <a:sym typeface="Symbol"/>
              </a:rPr>
              <a:t>n   </a:t>
            </a:r>
            <a:r>
              <a:rPr lang="en-US" sz="2600" b="1" dirty="0" smtClean="0">
                <a:sym typeface="Symbol"/>
              </a:rPr>
              <a:t></a:t>
            </a:r>
            <a:r>
              <a:rPr lang="en-US" sz="2600" b="1" i="1" dirty="0" smtClean="0">
                <a:sym typeface="Symbol"/>
              </a:rPr>
              <a:t> </a:t>
            </a:r>
            <a:r>
              <a:rPr lang="en-US" sz="2600" b="1" i="1" dirty="0" err="1" smtClean="0">
                <a:sym typeface="Symbol"/>
              </a:rPr>
              <a:t>n</a:t>
            </a:r>
            <a:r>
              <a:rPr lang="en-US" sz="2600" b="1" dirty="0" err="1" smtClean="0">
                <a:sym typeface="Symbol"/>
              </a:rPr>
              <a:t>I</a:t>
            </a:r>
            <a:r>
              <a:rPr lang="en-US" sz="2600" b="1" dirty="0" smtClean="0">
                <a:sym typeface="Symbol"/>
              </a:rPr>
              <a:t>.</a:t>
            </a:r>
          </a:p>
          <a:p>
            <a:pPr marL="571500" indent="-571500"/>
            <a:endParaRPr lang="en-US" sz="800" b="1" dirty="0" smtClean="0">
              <a:sym typeface="Symbol"/>
            </a:endParaRPr>
          </a:p>
          <a:p>
            <a:pPr marL="571500" indent="-571500"/>
            <a:r>
              <a:rPr lang="en-US" sz="2600" b="1" dirty="0" smtClean="0"/>
              <a:t>Proof.</a:t>
            </a:r>
          </a:p>
          <a:p>
            <a:pPr marL="571500" indent="-571500"/>
            <a:r>
              <a:rPr lang="en-US" sz="2600" b="1" dirty="0" smtClean="0"/>
              <a:t>(</a:t>
            </a:r>
            <a:r>
              <a:rPr lang="en-US" sz="2600" b="1" i="1" dirty="0" err="1" smtClean="0"/>
              <a:t>i</a:t>
            </a:r>
            <a:r>
              <a:rPr lang="en-US" sz="2600" b="1" dirty="0" smtClean="0"/>
              <a:t>) </a:t>
            </a:r>
            <a:r>
              <a:rPr lang="en-US" sz="2600" dirty="0" smtClean="0"/>
              <a:t>Given </a:t>
            </a:r>
            <a:r>
              <a:rPr lang="en-US" sz="2600" i="1" dirty="0" smtClean="0"/>
              <a:t>f </a:t>
            </a:r>
            <a:r>
              <a:rPr lang="en-US" sz="2600" dirty="0" smtClean="0"/>
              <a:t>: G</a:t>
            </a:r>
            <a:r>
              <a:rPr lang="en-US" sz="2600" dirty="0" smtClean="0">
                <a:latin typeface="Arial"/>
                <a:cs typeface="Arial"/>
              </a:rPr>
              <a:t>→</a:t>
            </a:r>
            <a:r>
              <a:rPr lang="en-US" sz="2600" dirty="0" smtClean="0">
                <a:cs typeface="Arial"/>
              </a:rPr>
              <a:t>G</a:t>
            </a:r>
            <a:r>
              <a:rPr lang="en-US" sz="2600" dirty="0" smtClean="0">
                <a:latin typeface="Arial"/>
                <a:cs typeface="Arial"/>
                <a:sym typeface="Symbol"/>
              </a:rPr>
              <a:t>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a map, which is homomorphism.</a:t>
            </a:r>
          </a:p>
          <a:p>
            <a:pPr marL="571500" indent="-571500"/>
            <a:r>
              <a:rPr lang="en-US" sz="2600" dirty="0" smtClean="0"/>
              <a:t>Now   </a:t>
            </a:r>
            <a:r>
              <a:rPr lang="en-US" sz="2600" i="1" dirty="0" smtClean="0"/>
              <a:t>e </a:t>
            </a:r>
            <a:r>
              <a:rPr lang="en-US" sz="2600" dirty="0" smtClean="0">
                <a:sym typeface="Symbol"/>
              </a:rPr>
              <a:t>G                   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)G.</a:t>
            </a:r>
          </a:p>
          <a:p>
            <a:pPr marL="571500" indent="-571500"/>
            <a:r>
              <a:rPr lang="en-US" sz="2600" dirty="0" smtClean="0">
                <a:sym typeface="Symbol"/>
              </a:rPr>
              <a:t>Consider   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err="1" smtClean="0">
                <a:sym typeface="Symbol"/>
              </a:rPr>
              <a:t>G</a:t>
            </a:r>
            <a:r>
              <a:rPr lang="en-US" sz="2600" dirty="0" smtClean="0">
                <a:sym typeface="Symbol"/>
              </a:rPr>
              <a:t>          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)G.</a:t>
            </a:r>
          </a:p>
          <a:p>
            <a:pPr marL="571500" indent="-571500"/>
            <a:endParaRPr lang="en-US" sz="800" dirty="0" smtClean="0">
              <a:sym typeface="Symbol"/>
            </a:endParaRPr>
          </a:p>
          <a:p>
            <a:pPr marL="571500" indent="-571500"/>
            <a:r>
              <a:rPr lang="en-US" sz="2600" dirty="0" smtClean="0">
                <a:sym typeface="Symbol"/>
              </a:rPr>
              <a:t>Since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 is the identity element of </a:t>
            </a:r>
            <a:r>
              <a:rPr lang="en-US" sz="2600" dirty="0" smtClean="0">
                <a:sym typeface="Symbol"/>
              </a:rPr>
              <a:t>G</a:t>
            </a:r>
            <a:r>
              <a:rPr lang="en-US" sz="2600" dirty="0" smtClean="0">
                <a:sym typeface="Symbol"/>
              </a:rPr>
              <a:t>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7924800" cy="5606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ym typeface="Symbol"/>
              </a:rPr>
              <a:t>  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e</a:t>
            </a:r>
            <a:r>
              <a:rPr lang="en-US" sz="2600" dirty="0" smtClean="0">
                <a:sym typeface="Symbol"/>
              </a:rPr>
              <a:t>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dirty="0" smtClean="0"/>
              <a:t>  </a:t>
            </a:r>
          </a:p>
          <a:p>
            <a:r>
              <a:rPr lang="en-US" sz="2600" dirty="0" smtClean="0"/>
              <a:t>                =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err="1" smtClean="0">
                <a:sym typeface="Symbol"/>
              </a:rPr>
              <a:t>ae</a:t>
            </a:r>
            <a:r>
              <a:rPr lang="en-US" sz="2600" dirty="0" smtClean="0">
                <a:sym typeface="Symbol"/>
              </a:rPr>
              <a:t>)</a:t>
            </a:r>
          </a:p>
          <a:p>
            <a:r>
              <a:rPr lang="en-US" sz="2600" dirty="0" smtClean="0">
                <a:sym typeface="Symbol"/>
              </a:rPr>
              <a:t>               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)    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homomorphism]</a:t>
            </a:r>
          </a:p>
          <a:p>
            <a:endParaRPr lang="en-US" sz="800" dirty="0" smtClean="0">
              <a:ea typeface="Arial Unicode MS"/>
              <a:cs typeface="Arial Unicode MS"/>
              <a:sym typeface="Symbol"/>
            </a:endParaRP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Using left cancellation law in </a:t>
            </a:r>
            <a:r>
              <a:rPr lang="en-US" sz="2600" dirty="0" smtClean="0">
                <a:sym typeface="Symbol"/>
              </a:rPr>
              <a:t>G</a:t>
            </a:r>
            <a:r>
              <a:rPr lang="en-US" sz="2600" dirty="0" smtClean="0">
                <a:sym typeface="Symbol"/>
              </a:rPr>
              <a:t>, we get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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).</a:t>
            </a:r>
          </a:p>
          <a:p>
            <a:endParaRPr lang="en-US" sz="1400" dirty="0" smtClean="0">
              <a:sym typeface="Symbol"/>
            </a:endParaRPr>
          </a:p>
          <a:p>
            <a:r>
              <a:rPr lang="en-US" sz="2600" b="1" dirty="0" smtClean="0">
                <a:sym typeface="Symbol"/>
              </a:rPr>
              <a:t>(</a:t>
            </a:r>
            <a:r>
              <a:rPr lang="en-US" sz="2600" b="1" i="1" dirty="0" smtClean="0">
                <a:sym typeface="Symbol"/>
              </a:rPr>
              <a:t>ii</a:t>
            </a:r>
            <a:r>
              <a:rPr lang="en-US" sz="2600" b="1" dirty="0" smtClean="0">
                <a:sym typeface="Symbol"/>
              </a:rPr>
              <a:t>)  </a:t>
            </a:r>
            <a:r>
              <a:rPr lang="en-US" sz="2600" dirty="0" smtClean="0">
                <a:sym typeface="Symbol"/>
              </a:rPr>
              <a:t> </a:t>
            </a:r>
            <a:r>
              <a:rPr lang="en-US" sz="2600" i="1" dirty="0" err="1" smtClean="0">
                <a:sym typeface="Symbol"/>
              </a:rPr>
              <a:t>a</a:t>
            </a:r>
            <a:r>
              <a:rPr lang="en-US" sz="2600" dirty="0" err="1" smtClean="0">
                <a:sym typeface="Symbol"/>
              </a:rPr>
              <a:t>G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,  consider </a:t>
            </a:r>
          </a:p>
          <a:p>
            <a:r>
              <a:rPr lang="en-US" sz="2600" dirty="0" smtClean="0">
                <a:sym typeface="Symbol"/>
              </a:rPr>
              <a:t>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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)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aa</a:t>
            </a:r>
            <a:r>
              <a:rPr lang="en-US" sz="2600" i="1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). 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      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homomorphism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]</a:t>
            </a:r>
          </a:p>
          <a:p>
            <a:endParaRPr lang="en-US" sz="800" dirty="0" smtClean="0">
              <a:ea typeface="Arial Unicode MS"/>
              <a:cs typeface="Arial Unicode MS"/>
              <a:sym typeface="Symbol"/>
            </a:endParaRP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Also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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)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i="1" baseline="30000" dirty="0" smtClean="0">
                <a:sym typeface="Symbol"/>
              </a:rPr>
              <a:t>-1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 =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             </a:t>
            </a:r>
            <a:r>
              <a:rPr lang="en-US" sz="2600" dirty="0" smtClean="0">
                <a:sym typeface="Symbol"/>
              </a:rPr>
              <a:t>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i="1" dirty="0" smtClean="0">
                <a:ea typeface="Arial Unicode MS"/>
                <a:cs typeface="Arial Unicode MS"/>
                <a:sym typeface="Symbol"/>
              </a:rPr>
              <a:t>f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is homomorphism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]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     </a:t>
            </a:r>
            <a:r>
              <a:rPr lang="en-US" sz="2600" i="1" dirty="0" smtClean="0">
                <a:sym typeface="Symbol"/>
              </a:rPr>
              <a:t>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 </a:t>
            </a:r>
            <a:r>
              <a:rPr lang="en-US" sz="2600" dirty="0" smtClean="0">
                <a:sym typeface="Symbol"/>
              </a:rPr>
              <a:t>=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</a:t>
            </a:r>
          </a:p>
          <a:p>
            <a:endParaRPr lang="en-US" sz="9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</a:t>
            </a:r>
            <a:r>
              <a:rPr lang="en-US" sz="2600" i="1" dirty="0" smtClean="0">
                <a:sym typeface="Symbol"/>
              </a:rPr>
              <a:t>    f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</a:t>
            </a:r>
            <a:r>
              <a:rPr lang="en-US" sz="2600" i="1" dirty="0" smtClean="0">
                <a:sym typeface="Symbol"/>
              </a:rPr>
              <a:t> = </a:t>
            </a:r>
            <a:r>
              <a:rPr lang="en-US" sz="2600" dirty="0" smtClean="0">
                <a:sym typeface="Symbol"/>
              </a:rPr>
              <a:t>[</a:t>
            </a:r>
            <a:r>
              <a:rPr lang="en-US" sz="2600" i="1" dirty="0" smtClean="0">
                <a:sym typeface="Symbol"/>
              </a:rPr>
              <a:t>f 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dirty="0" smtClean="0">
                <a:sym typeface="Symbol"/>
              </a:rPr>
              <a:t>)]</a:t>
            </a:r>
            <a:r>
              <a:rPr lang="en-US" sz="2600" baseline="30000" dirty="0" smtClean="0">
                <a:sym typeface="Symbol"/>
              </a:rPr>
              <a:t>-1 </a:t>
            </a:r>
            <a:endParaRPr lang="en-US" sz="2600" baseline="30000" dirty="0" smtClean="0">
              <a:sym typeface="Symbol"/>
            </a:endParaRPr>
          </a:p>
          <a:p>
            <a:endParaRPr lang="en-US" sz="1100" baseline="30000" dirty="0" smtClean="0">
              <a:sym typeface="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676400"/>
            <a:ext cx="7924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/>
              <a:t>(iii) </a:t>
            </a:r>
            <a:r>
              <a:rPr lang="en-US" sz="2600" dirty="0" smtClean="0"/>
              <a:t>We can prove it by the method of mathematical induction.</a:t>
            </a:r>
            <a:endParaRPr lang="en-US" sz="2600" dirty="0" smtClean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219200" y="4191000"/>
            <a:ext cx="6096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2133600"/>
            <a:ext cx="4807727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845</TotalTime>
  <Words>568</Words>
  <Application>Microsoft Office PowerPoint</Application>
  <PresentationFormat>On-screen Show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Department of mathematics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OJASVI</dc:creator>
  <cp:lastModifiedBy>OJASVI</cp:lastModifiedBy>
  <cp:revision>182</cp:revision>
  <dcterms:created xsi:type="dcterms:W3CDTF">2016-09-19T18:46:29Z</dcterms:created>
  <dcterms:modified xsi:type="dcterms:W3CDTF">2022-07-13T17:29:14Z</dcterms:modified>
</cp:coreProperties>
</file>